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2" r:id="rId4"/>
    <p:sldId id="259" r:id="rId5"/>
    <p:sldId id="260" r:id="rId6"/>
    <p:sldId id="263"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717" autoAdjust="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0" y="187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239482-0840-4165-8728-7C8162EB8E2E}" type="doc">
      <dgm:prSet loTypeId="urn:microsoft.com/office/officeart/2005/8/layout/cycle5" loCatId="cycle" qsTypeId="urn:microsoft.com/office/officeart/2005/8/quickstyle/simple4" qsCatId="simple" csTypeId="urn:microsoft.com/office/officeart/2005/8/colors/accent5_5" csCatId="accent5" phldr="1"/>
      <dgm:spPr/>
      <dgm:t>
        <a:bodyPr/>
        <a:lstStyle/>
        <a:p>
          <a:endParaRPr lang="el-GR"/>
        </a:p>
      </dgm:t>
    </dgm:pt>
    <dgm:pt modelId="{D479527B-C124-4FF2-846A-31D179C21BE2}">
      <dgm:prSet phldrT="[Κείμενο]"/>
      <dgm:spPr/>
      <dgm:t>
        <a:bodyPr/>
        <a:lstStyle/>
        <a:p>
          <a:r>
            <a:rPr lang="el-GR" b="0" i="0" dirty="0" smtClean="0"/>
            <a:t>Η βαρύτητα διατηρεί τη σελήνη σε τροχιά γύρω από τη γη.</a:t>
          </a:r>
          <a:endParaRPr lang="el-GR" dirty="0"/>
        </a:p>
      </dgm:t>
    </dgm:pt>
    <dgm:pt modelId="{0A43173F-E2D9-4579-BB73-35C682395E17}" type="parTrans" cxnId="{07CF7945-CD21-4EF4-947A-397FBFDD7B46}">
      <dgm:prSet/>
      <dgm:spPr/>
      <dgm:t>
        <a:bodyPr/>
        <a:lstStyle/>
        <a:p>
          <a:endParaRPr lang="el-GR"/>
        </a:p>
      </dgm:t>
    </dgm:pt>
    <dgm:pt modelId="{3FDE7AB6-8FBC-4EF6-9784-D1C35EC74B02}" type="sibTrans" cxnId="{07CF7945-CD21-4EF4-947A-397FBFDD7B46}">
      <dgm:prSet/>
      <dgm:spPr/>
      <dgm:t>
        <a:bodyPr/>
        <a:lstStyle/>
        <a:p>
          <a:endParaRPr lang="el-GR"/>
        </a:p>
      </dgm:t>
    </dgm:pt>
    <dgm:pt modelId="{9C558110-9FE6-4BBB-994E-696A7D34406C}">
      <dgm:prSet phldrT="[Κείμενο]"/>
      <dgm:spPr/>
      <dgm:t>
        <a:bodyPr/>
        <a:lstStyle/>
        <a:p>
          <a:r>
            <a:rPr lang="el-GR" b="0" i="0" dirty="0" smtClean="0"/>
            <a:t>Με τη βοήθεια της βαρύτητας έχουμε τη δυνατότητα να παράγουμε ηλεκτρικό ρεύμα από τα υδροηλεκτρικά εργοστάσια</a:t>
          </a:r>
          <a:endParaRPr lang="el-GR" dirty="0"/>
        </a:p>
      </dgm:t>
    </dgm:pt>
    <dgm:pt modelId="{FEA461C4-1AE5-4185-9140-8A54A83EFEA2}" type="parTrans" cxnId="{82A20BC7-BFF0-4457-9AD8-3EEE585217AB}">
      <dgm:prSet/>
      <dgm:spPr/>
      <dgm:t>
        <a:bodyPr/>
        <a:lstStyle/>
        <a:p>
          <a:endParaRPr lang="el-GR"/>
        </a:p>
      </dgm:t>
    </dgm:pt>
    <dgm:pt modelId="{D335B15D-29F9-42BA-A6AE-C6619790F869}" type="sibTrans" cxnId="{82A20BC7-BFF0-4457-9AD8-3EEE585217AB}">
      <dgm:prSet/>
      <dgm:spPr/>
      <dgm:t>
        <a:bodyPr/>
        <a:lstStyle/>
        <a:p>
          <a:endParaRPr lang="el-GR"/>
        </a:p>
      </dgm:t>
    </dgm:pt>
    <dgm:pt modelId="{B04FB07D-3271-45F9-9549-05CF3B3E1574}">
      <dgm:prSet phldrT="[Κείμενο]"/>
      <dgm:spPr/>
      <dgm:t>
        <a:bodyPr/>
        <a:lstStyle/>
        <a:p>
          <a:r>
            <a:rPr lang="el-GR" b="0" i="0" dirty="0" smtClean="0"/>
            <a:t>Ένα ρολόι που λειτουργεί με ένα εκκρεμές βασίζει τη λειτουργία του στη δύναμη της βαρύτητας για τον υπολογισμό του χρόνου.</a:t>
          </a:r>
          <a:endParaRPr lang="el-GR" dirty="0"/>
        </a:p>
      </dgm:t>
    </dgm:pt>
    <dgm:pt modelId="{3A7F3FD7-60D3-4301-8325-7A3EAA27EE90}" type="parTrans" cxnId="{E536E5EC-3FB6-4BB1-9E54-555DBD50DABA}">
      <dgm:prSet/>
      <dgm:spPr/>
      <dgm:t>
        <a:bodyPr/>
        <a:lstStyle/>
        <a:p>
          <a:endParaRPr lang="el-GR"/>
        </a:p>
      </dgm:t>
    </dgm:pt>
    <dgm:pt modelId="{98FCAD52-70A4-472E-B471-3A2C43F4816D}" type="sibTrans" cxnId="{E536E5EC-3FB6-4BB1-9E54-555DBD50DABA}">
      <dgm:prSet/>
      <dgm:spPr/>
      <dgm:t>
        <a:bodyPr/>
        <a:lstStyle/>
        <a:p>
          <a:endParaRPr lang="el-GR"/>
        </a:p>
      </dgm:t>
    </dgm:pt>
    <dgm:pt modelId="{1F2847DA-F22E-46DC-960F-3C8BC857C9DF}">
      <dgm:prSet phldrT="[Κείμενο]"/>
      <dgm:spPr/>
      <dgm:t>
        <a:bodyPr/>
        <a:lstStyle/>
        <a:p>
          <a:r>
            <a:rPr lang="el-GR" b="0" i="0" dirty="0" smtClean="0"/>
            <a:t>Ο τεχνητός ορίζοντας στα αεροσκάφη και άλλα ιπτάμενα μέσα αποτελεί εφαρμογή της δύναμης της βαρύτητας για να απεικονίζει την κλίση του αεροπλάνου.</a:t>
          </a:r>
          <a:endParaRPr lang="el-GR" dirty="0"/>
        </a:p>
      </dgm:t>
    </dgm:pt>
    <dgm:pt modelId="{D0020C5A-6369-4853-A314-46C23F981332}" type="parTrans" cxnId="{17DF257C-8AA9-44A2-BCF1-36FF30DF3BC8}">
      <dgm:prSet/>
      <dgm:spPr/>
      <dgm:t>
        <a:bodyPr/>
        <a:lstStyle/>
        <a:p>
          <a:endParaRPr lang="el-GR"/>
        </a:p>
      </dgm:t>
    </dgm:pt>
    <dgm:pt modelId="{7B0B923E-509E-4317-8B28-E3F180FB2A98}" type="sibTrans" cxnId="{17DF257C-8AA9-44A2-BCF1-36FF30DF3BC8}">
      <dgm:prSet/>
      <dgm:spPr/>
      <dgm:t>
        <a:bodyPr/>
        <a:lstStyle/>
        <a:p>
          <a:endParaRPr lang="el-GR"/>
        </a:p>
      </dgm:t>
    </dgm:pt>
    <dgm:pt modelId="{3BDF7BB6-A859-4E28-9330-7816C51DBE64}">
      <dgm:prSet phldrT="[Κείμενο]"/>
      <dgm:spPr/>
      <dgm:t>
        <a:bodyPr/>
        <a:lstStyle/>
        <a:p>
          <a:r>
            <a:rPr lang="el-GR" b="0" i="0" dirty="0" smtClean="0"/>
            <a:t>Οι τεχνητοί δορυφόροι είναι και αυτοί μια εφαρμογή της βαρύτητας που μαθηματικά είχε διατυπωθεί στο έργο </a:t>
          </a:r>
          <a:r>
            <a:rPr lang="el-GR" b="0" i="1" dirty="0" smtClean="0"/>
            <a:t>"</a:t>
          </a:r>
          <a:r>
            <a:rPr lang="el-GR" b="0" i="1" dirty="0" err="1" smtClean="0"/>
            <a:t>Principia</a:t>
          </a:r>
          <a:r>
            <a:rPr lang="el-GR" b="0" i="1" dirty="0" smtClean="0"/>
            <a:t>"</a:t>
          </a:r>
          <a:r>
            <a:rPr lang="el-GR" b="0" i="0" dirty="0" smtClean="0"/>
            <a:t> του Νεύτωνα.</a:t>
          </a:r>
          <a:endParaRPr lang="el-GR" dirty="0"/>
        </a:p>
      </dgm:t>
    </dgm:pt>
    <dgm:pt modelId="{2C9A87D1-97EE-404F-9F4C-9A00842C71DF}" type="parTrans" cxnId="{F3C54A51-413E-4D5C-AA1F-C93C6A0C2B10}">
      <dgm:prSet/>
      <dgm:spPr/>
      <dgm:t>
        <a:bodyPr/>
        <a:lstStyle/>
        <a:p>
          <a:endParaRPr lang="el-GR"/>
        </a:p>
      </dgm:t>
    </dgm:pt>
    <dgm:pt modelId="{84A233BB-C208-4240-9CDC-E3D094B3F726}" type="sibTrans" cxnId="{F3C54A51-413E-4D5C-AA1F-C93C6A0C2B10}">
      <dgm:prSet/>
      <dgm:spPr/>
      <dgm:t>
        <a:bodyPr/>
        <a:lstStyle/>
        <a:p>
          <a:endParaRPr lang="el-GR"/>
        </a:p>
      </dgm:t>
    </dgm:pt>
    <dgm:pt modelId="{A7150EFD-54CC-437E-B405-0B21E7BFAB50}" type="pres">
      <dgm:prSet presAssocID="{78239482-0840-4165-8728-7C8162EB8E2E}" presName="cycle" presStyleCnt="0">
        <dgm:presLayoutVars>
          <dgm:dir/>
          <dgm:resizeHandles val="exact"/>
        </dgm:presLayoutVars>
      </dgm:prSet>
      <dgm:spPr/>
    </dgm:pt>
    <dgm:pt modelId="{236DD428-0C54-4D13-ABC6-751E500DCB40}" type="pres">
      <dgm:prSet presAssocID="{D479527B-C124-4FF2-846A-31D179C21BE2}" presName="node" presStyleLbl="node1" presStyleIdx="0" presStyleCnt="5">
        <dgm:presLayoutVars>
          <dgm:bulletEnabled val="1"/>
        </dgm:presLayoutVars>
      </dgm:prSet>
      <dgm:spPr/>
    </dgm:pt>
    <dgm:pt modelId="{8DA8FE80-70DA-47AC-B8B9-7130DEDFD57F}" type="pres">
      <dgm:prSet presAssocID="{D479527B-C124-4FF2-846A-31D179C21BE2}" presName="spNode" presStyleCnt="0"/>
      <dgm:spPr/>
    </dgm:pt>
    <dgm:pt modelId="{6EFDDDAF-CDBC-4953-849C-22854D60544B}" type="pres">
      <dgm:prSet presAssocID="{3FDE7AB6-8FBC-4EF6-9784-D1C35EC74B02}" presName="sibTrans" presStyleLbl="sibTrans1D1" presStyleIdx="0" presStyleCnt="5"/>
      <dgm:spPr/>
    </dgm:pt>
    <dgm:pt modelId="{2699F678-10A6-4182-B32B-62609FE56AAC}" type="pres">
      <dgm:prSet presAssocID="{9C558110-9FE6-4BBB-994E-696A7D34406C}" presName="node" presStyleLbl="node1" presStyleIdx="1" presStyleCnt="5">
        <dgm:presLayoutVars>
          <dgm:bulletEnabled val="1"/>
        </dgm:presLayoutVars>
      </dgm:prSet>
      <dgm:spPr/>
      <dgm:t>
        <a:bodyPr/>
        <a:lstStyle/>
        <a:p>
          <a:endParaRPr lang="el-GR"/>
        </a:p>
      </dgm:t>
    </dgm:pt>
    <dgm:pt modelId="{22E29A4C-E516-41DC-82C4-2BC7B82B8066}" type="pres">
      <dgm:prSet presAssocID="{9C558110-9FE6-4BBB-994E-696A7D34406C}" presName="spNode" presStyleCnt="0"/>
      <dgm:spPr/>
    </dgm:pt>
    <dgm:pt modelId="{FC72F2E5-AB5F-4F16-9C71-6310E083DD42}" type="pres">
      <dgm:prSet presAssocID="{D335B15D-29F9-42BA-A6AE-C6619790F869}" presName="sibTrans" presStyleLbl="sibTrans1D1" presStyleIdx="1" presStyleCnt="5"/>
      <dgm:spPr/>
    </dgm:pt>
    <dgm:pt modelId="{36BBD83F-4669-427F-B40E-F87ACAA866BF}" type="pres">
      <dgm:prSet presAssocID="{B04FB07D-3271-45F9-9549-05CF3B3E1574}" presName="node" presStyleLbl="node1" presStyleIdx="2" presStyleCnt="5">
        <dgm:presLayoutVars>
          <dgm:bulletEnabled val="1"/>
        </dgm:presLayoutVars>
      </dgm:prSet>
      <dgm:spPr/>
    </dgm:pt>
    <dgm:pt modelId="{1F2C3F39-4DCB-4188-A52D-726481D04FED}" type="pres">
      <dgm:prSet presAssocID="{B04FB07D-3271-45F9-9549-05CF3B3E1574}" presName="spNode" presStyleCnt="0"/>
      <dgm:spPr/>
    </dgm:pt>
    <dgm:pt modelId="{5D452119-13E6-4545-8131-B630897CA0F5}" type="pres">
      <dgm:prSet presAssocID="{98FCAD52-70A4-472E-B471-3A2C43F4816D}" presName="sibTrans" presStyleLbl="sibTrans1D1" presStyleIdx="2" presStyleCnt="5"/>
      <dgm:spPr/>
    </dgm:pt>
    <dgm:pt modelId="{ADFB0BBD-F5A6-4965-AAED-6FF6E4E90137}" type="pres">
      <dgm:prSet presAssocID="{1F2847DA-F22E-46DC-960F-3C8BC857C9DF}" presName="node" presStyleLbl="node1" presStyleIdx="3" presStyleCnt="5">
        <dgm:presLayoutVars>
          <dgm:bulletEnabled val="1"/>
        </dgm:presLayoutVars>
      </dgm:prSet>
      <dgm:spPr/>
      <dgm:t>
        <a:bodyPr/>
        <a:lstStyle/>
        <a:p>
          <a:endParaRPr lang="el-GR"/>
        </a:p>
      </dgm:t>
    </dgm:pt>
    <dgm:pt modelId="{1071C82D-76FF-4441-939C-8E8AAEC85DE0}" type="pres">
      <dgm:prSet presAssocID="{1F2847DA-F22E-46DC-960F-3C8BC857C9DF}" presName="spNode" presStyleCnt="0"/>
      <dgm:spPr/>
    </dgm:pt>
    <dgm:pt modelId="{9BF2058C-39A5-4267-AB41-792C982CB5EB}" type="pres">
      <dgm:prSet presAssocID="{7B0B923E-509E-4317-8B28-E3F180FB2A98}" presName="sibTrans" presStyleLbl="sibTrans1D1" presStyleIdx="3" presStyleCnt="5"/>
      <dgm:spPr/>
    </dgm:pt>
    <dgm:pt modelId="{34E656B0-AC35-45D2-81CD-611C8034EC9E}" type="pres">
      <dgm:prSet presAssocID="{3BDF7BB6-A859-4E28-9330-7816C51DBE64}" presName="node" presStyleLbl="node1" presStyleIdx="4" presStyleCnt="5">
        <dgm:presLayoutVars>
          <dgm:bulletEnabled val="1"/>
        </dgm:presLayoutVars>
      </dgm:prSet>
      <dgm:spPr/>
      <dgm:t>
        <a:bodyPr/>
        <a:lstStyle/>
        <a:p>
          <a:endParaRPr lang="el-GR"/>
        </a:p>
      </dgm:t>
    </dgm:pt>
    <dgm:pt modelId="{2CFAB3B8-0507-4B43-A024-833BFA1664B7}" type="pres">
      <dgm:prSet presAssocID="{3BDF7BB6-A859-4E28-9330-7816C51DBE64}" presName="spNode" presStyleCnt="0"/>
      <dgm:spPr/>
    </dgm:pt>
    <dgm:pt modelId="{1A2E4498-294C-4C5F-AE2C-0D722021125B}" type="pres">
      <dgm:prSet presAssocID="{84A233BB-C208-4240-9CDC-E3D094B3F726}" presName="sibTrans" presStyleLbl="sibTrans1D1" presStyleIdx="4" presStyleCnt="5"/>
      <dgm:spPr/>
    </dgm:pt>
  </dgm:ptLst>
  <dgm:cxnLst>
    <dgm:cxn modelId="{07CF7945-CD21-4EF4-947A-397FBFDD7B46}" srcId="{78239482-0840-4165-8728-7C8162EB8E2E}" destId="{D479527B-C124-4FF2-846A-31D179C21BE2}" srcOrd="0" destOrd="0" parTransId="{0A43173F-E2D9-4579-BB73-35C682395E17}" sibTransId="{3FDE7AB6-8FBC-4EF6-9784-D1C35EC74B02}"/>
    <dgm:cxn modelId="{2D749918-348A-48EF-BD00-9F3C1A07A369}" type="presOf" srcId="{9C558110-9FE6-4BBB-994E-696A7D34406C}" destId="{2699F678-10A6-4182-B32B-62609FE56AAC}" srcOrd="0" destOrd="0" presId="urn:microsoft.com/office/officeart/2005/8/layout/cycle5"/>
    <dgm:cxn modelId="{0C264F29-6AB8-47F0-88F3-162EB319B6A2}" type="presOf" srcId="{D479527B-C124-4FF2-846A-31D179C21BE2}" destId="{236DD428-0C54-4D13-ABC6-751E500DCB40}" srcOrd="0" destOrd="0" presId="urn:microsoft.com/office/officeart/2005/8/layout/cycle5"/>
    <dgm:cxn modelId="{C7CABE48-7BF1-43E9-B3DB-4AA5E38C051A}" type="presOf" srcId="{1F2847DA-F22E-46DC-960F-3C8BC857C9DF}" destId="{ADFB0BBD-F5A6-4965-AAED-6FF6E4E90137}" srcOrd="0" destOrd="0" presId="urn:microsoft.com/office/officeart/2005/8/layout/cycle5"/>
    <dgm:cxn modelId="{E9CDCA7F-7170-40D3-84C6-1CC5758F9D66}" type="presOf" srcId="{7B0B923E-509E-4317-8B28-E3F180FB2A98}" destId="{9BF2058C-39A5-4267-AB41-792C982CB5EB}" srcOrd="0" destOrd="0" presId="urn:microsoft.com/office/officeart/2005/8/layout/cycle5"/>
    <dgm:cxn modelId="{17DF257C-8AA9-44A2-BCF1-36FF30DF3BC8}" srcId="{78239482-0840-4165-8728-7C8162EB8E2E}" destId="{1F2847DA-F22E-46DC-960F-3C8BC857C9DF}" srcOrd="3" destOrd="0" parTransId="{D0020C5A-6369-4853-A314-46C23F981332}" sibTransId="{7B0B923E-509E-4317-8B28-E3F180FB2A98}"/>
    <dgm:cxn modelId="{32FB732B-303D-4BD6-9EE9-27AA3C62FE13}" type="presOf" srcId="{78239482-0840-4165-8728-7C8162EB8E2E}" destId="{A7150EFD-54CC-437E-B405-0B21E7BFAB50}" srcOrd="0" destOrd="0" presId="urn:microsoft.com/office/officeart/2005/8/layout/cycle5"/>
    <dgm:cxn modelId="{F3C54A51-413E-4D5C-AA1F-C93C6A0C2B10}" srcId="{78239482-0840-4165-8728-7C8162EB8E2E}" destId="{3BDF7BB6-A859-4E28-9330-7816C51DBE64}" srcOrd="4" destOrd="0" parTransId="{2C9A87D1-97EE-404F-9F4C-9A00842C71DF}" sibTransId="{84A233BB-C208-4240-9CDC-E3D094B3F726}"/>
    <dgm:cxn modelId="{1C8F93BA-2DEB-4F2C-830E-F341B67A30B8}" type="presOf" srcId="{84A233BB-C208-4240-9CDC-E3D094B3F726}" destId="{1A2E4498-294C-4C5F-AE2C-0D722021125B}" srcOrd="0" destOrd="0" presId="urn:microsoft.com/office/officeart/2005/8/layout/cycle5"/>
    <dgm:cxn modelId="{0A1EDBE3-36C7-4EB3-8A7F-CE1183A8A7BB}" type="presOf" srcId="{3FDE7AB6-8FBC-4EF6-9784-D1C35EC74B02}" destId="{6EFDDDAF-CDBC-4953-849C-22854D60544B}" srcOrd="0" destOrd="0" presId="urn:microsoft.com/office/officeart/2005/8/layout/cycle5"/>
    <dgm:cxn modelId="{F575C1F2-6D35-46E7-8D87-AF2E5A0A9A0A}" type="presOf" srcId="{98FCAD52-70A4-472E-B471-3A2C43F4816D}" destId="{5D452119-13E6-4545-8131-B630897CA0F5}" srcOrd="0" destOrd="0" presId="urn:microsoft.com/office/officeart/2005/8/layout/cycle5"/>
    <dgm:cxn modelId="{95B1A206-3BE5-427F-AC9F-369087EB29E1}" type="presOf" srcId="{3BDF7BB6-A859-4E28-9330-7816C51DBE64}" destId="{34E656B0-AC35-45D2-81CD-611C8034EC9E}" srcOrd="0" destOrd="0" presId="urn:microsoft.com/office/officeart/2005/8/layout/cycle5"/>
    <dgm:cxn modelId="{CF435015-4E74-4CE3-B2F5-D90A4F13AE53}" type="presOf" srcId="{D335B15D-29F9-42BA-A6AE-C6619790F869}" destId="{FC72F2E5-AB5F-4F16-9C71-6310E083DD42}" srcOrd="0" destOrd="0" presId="urn:microsoft.com/office/officeart/2005/8/layout/cycle5"/>
    <dgm:cxn modelId="{82A20BC7-BFF0-4457-9AD8-3EEE585217AB}" srcId="{78239482-0840-4165-8728-7C8162EB8E2E}" destId="{9C558110-9FE6-4BBB-994E-696A7D34406C}" srcOrd="1" destOrd="0" parTransId="{FEA461C4-1AE5-4185-9140-8A54A83EFEA2}" sibTransId="{D335B15D-29F9-42BA-A6AE-C6619790F869}"/>
    <dgm:cxn modelId="{E536E5EC-3FB6-4BB1-9E54-555DBD50DABA}" srcId="{78239482-0840-4165-8728-7C8162EB8E2E}" destId="{B04FB07D-3271-45F9-9549-05CF3B3E1574}" srcOrd="2" destOrd="0" parTransId="{3A7F3FD7-60D3-4301-8325-7A3EAA27EE90}" sibTransId="{98FCAD52-70A4-472E-B471-3A2C43F4816D}"/>
    <dgm:cxn modelId="{38EC26BE-0429-4543-BBCE-B68D7A0EA69B}" type="presOf" srcId="{B04FB07D-3271-45F9-9549-05CF3B3E1574}" destId="{36BBD83F-4669-427F-B40E-F87ACAA866BF}" srcOrd="0" destOrd="0" presId="urn:microsoft.com/office/officeart/2005/8/layout/cycle5"/>
    <dgm:cxn modelId="{60DE66CF-E1CD-4F9A-B3BB-8D34C7A562A3}" type="presParOf" srcId="{A7150EFD-54CC-437E-B405-0B21E7BFAB50}" destId="{236DD428-0C54-4D13-ABC6-751E500DCB40}" srcOrd="0" destOrd="0" presId="urn:microsoft.com/office/officeart/2005/8/layout/cycle5"/>
    <dgm:cxn modelId="{1B3831EC-889B-467E-BEC2-4133547273B5}" type="presParOf" srcId="{A7150EFD-54CC-437E-B405-0B21E7BFAB50}" destId="{8DA8FE80-70DA-47AC-B8B9-7130DEDFD57F}" srcOrd="1" destOrd="0" presId="urn:microsoft.com/office/officeart/2005/8/layout/cycle5"/>
    <dgm:cxn modelId="{1AE39437-5878-47D3-874E-AAA192C34BB7}" type="presParOf" srcId="{A7150EFD-54CC-437E-B405-0B21E7BFAB50}" destId="{6EFDDDAF-CDBC-4953-849C-22854D60544B}" srcOrd="2" destOrd="0" presId="urn:microsoft.com/office/officeart/2005/8/layout/cycle5"/>
    <dgm:cxn modelId="{6114FE26-4817-430C-97D7-E2E2F9E850D2}" type="presParOf" srcId="{A7150EFD-54CC-437E-B405-0B21E7BFAB50}" destId="{2699F678-10A6-4182-B32B-62609FE56AAC}" srcOrd="3" destOrd="0" presId="urn:microsoft.com/office/officeart/2005/8/layout/cycle5"/>
    <dgm:cxn modelId="{48F3E8EC-407F-44EA-B2AF-5F391A0DBF1D}" type="presParOf" srcId="{A7150EFD-54CC-437E-B405-0B21E7BFAB50}" destId="{22E29A4C-E516-41DC-82C4-2BC7B82B8066}" srcOrd="4" destOrd="0" presId="urn:microsoft.com/office/officeart/2005/8/layout/cycle5"/>
    <dgm:cxn modelId="{519E922A-89C1-4677-BC1D-B0CD7653BD66}" type="presParOf" srcId="{A7150EFD-54CC-437E-B405-0B21E7BFAB50}" destId="{FC72F2E5-AB5F-4F16-9C71-6310E083DD42}" srcOrd="5" destOrd="0" presId="urn:microsoft.com/office/officeart/2005/8/layout/cycle5"/>
    <dgm:cxn modelId="{8322DFE0-EAE8-4216-9074-9A8B25981DDE}" type="presParOf" srcId="{A7150EFD-54CC-437E-B405-0B21E7BFAB50}" destId="{36BBD83F-4669-427F-B40E-F87ACAA866BF}" srcOrd="6" destOrd="0" presId="urn:microsoft.com/office/officeart/2005/8/layout/cycle5"/>
    <dgm:cxn modelId="{6A4F8FCB-D8D5-4BE5-9A26-BD881E305BAD}" type="presParOf" srcId="{A7150EFD-54CC-437E-B405-0B21E7BFAB50}" destId="{1F2C3F39-4DCB-4188-A52D-726481D04FED}" srcOrd="7" destOrd="0" presId="urn:microsoft.com/office/officeart/2005/8/layout/cycle5"/>
    <dgm:cxn modelId="{C36E6082-0953-4B22-A18F-85DDD70A1C93}" type="presParOf" srcId="{A7150EFD-54CC-437E-B405-0B21E7BFAB50}" destId="{5D452119-13E6-4545-8131-B630897CA0F5}" srcOrd="8" destOrd="0" presId="urn:microsoft.com/office/officeart/2005/8/layout/cycle5"/>
    <dgm:cxn modelId="{C998673D-2F1E-46BC-9909-F287CF524037}" type="presParOf" srcId="{A7150EFD-54CC-437E-B405-0B21E7BFAB50}" destId="{ADFB0BBD-F5A6-4965-AAED-6FF6E4E90137}" srcOrd="9" destOrd="0" presId="urn:microsoft.com/office/officeart/2005/8/layout/cycle5"/>
    <dgm:cxn modelId="{A481995C-334D-4A3B-8484-BD114FA83D4C}" type="presParOf" srcId="{A7150EFD-54CC-437E-B405-0B21E7BFAB50}" destId="{1071C82D-76FF-4441-939C-8E8AAEC85DE0}" srcOrd="10" destOrd="0" presId="urn:microsoft.com/office/officeart/2005/8/layout/cycle5"/>
    <dgm:cxn modelId="{5EA30A48-37DE-4FD1-9D3D-6040C8A00D38}" type="presParOf" srcId="{A7150EFD-54CC-437E-B405-0B21E7BFAB50}" destId="{9BF2058C-39A5-4267-AB41-792C982CB5EB}" srcOrd="11" destOrd="0" presId="urn:microsoft.com/office/officeart/2005/8/layout/cycle5"/>
    <dgm:cxn modelId="{BED25F9C-79E9-45BA-AC70-039FB46623DB}" type="presParOf" srcId="{A7150EFD-54CC-437E-B405-0B21E7BFAB50}" destId="{34E656B0-AC35-45D2-81CD-611C8034EC9E}" srcOrd="12" destOrd="0" presId="urn:microsoft.com/office/officeart/2005/8/layout/cycle5"/>
    <dgm:cxn modelId="{31ED6DA9-6277-4C54-9946-14EA7F95549F}" type="presParOf" srcId="{A7150EFD-54CC-437E-B405-0B21E7BFAB50}" destId="{2CFAB3B8-0507-4B43-A024-833BFA1664B7}" srcOrd="13" destOrd="0" presId="urn:microsoft.com/office/officeart/2005/8/layout/cycle5"/>
    <dgm:cxn modelId="{EF6B173E-C99A-43F0-8BD3-214AD089E802}" type="presParOf" srcId="{A7150EFD-54CC-437E-B405-0B21E7BFAB50}" destId="{1A2E4498-294C-4C5F-AE2C-0D722021125B}" srcOrd="14" destOrd="0" presId="urn:microsoft.com/office/officeart/2005/8/layout/cycle5"/>
  </dgm:cxnLst>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FD15A5-EC43-40EA-8960-B838EEA1CE63}" type="datetimeFigureOut">
              <a:rPr lang="el-GR" smtClean="0"/>
              <a:t>20/4/2018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5F4C34-2878-4499-88A2-CBCF19DD3589}"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BC5F4C34-2878-4499-88A2-CBCF19DD3589}" type="slidenum">
              <a:rPr lang="el-GR" smtClean="0"/>
              <a:t>1</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9" name="8 - Ορθογώνιο"/>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smtClean="0"/>
              <a:t>Kλικ για επεξεργασία του τίτλου</a:t>
            </a:r>
            <a:endParaRPr kumimoji="0" lang="en-US"/>
          </a:p>
        </p:txBody>
      </p:sp>
      <p:sp>
        <p:nvSpPr>
          <p:cNvPr id="3" name="2 - Υπότιτλος"/>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smtClean="0"/>
              <a:t>Κάντε κλικ για να επεξεργαστείτε τον υπότιτλο του υποδείγματος</a:t>
            </a:r>
            <a:endParaRPr kumimoji="0" lang="en-US"/>
          </a:p>
        </p:txBody>
      </p:sp>
      <p:sp>
        <p:nvSpPr>
          <p:cNvPr id="4" name="3 - Θέση ημερομηνίας"/>
          <p:cNvSpPr>
            <a:spLocks noGrp="1"/>
          </p:cNvSpPr>
          <p:nvPr>
            <p:ph type="dt" sz="half" idx="10"/>
          </p:nvPr>
        </p:nvSpPr>
        <p:spPr/>
        <p:txBody>
          <a:bodyPr/>
          <a:lstStyle/>
          <a:p>
            <a:fld id="{35FF0BD7-228A-4C81-94F5-BA501483DEC0}" type="datetime1">
              <a:rPr lang="el-GR" smtClean="0"/>
              <a:t>20/4/2018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
        <p:nvSpPr>
          <p:cNvPr id="10" name="9 - Ορθογώνιο"/>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DA6D21A6-8C28-4DEA-A732-60190D70628E}" type="datetime1">
              <a:rPr lang="el-GR" smtClean="0"/>
              <a:t>20/4/2018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8 - Ορθογώνιο"/>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 Ορθογώνιο"/>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Κατακόρυφος τίτλος"/>
          <p:cNvSpPr>
            <a:spLocks noGrp="1"/>
          </p:cNvSpPr>
          <p:nvPr>
            <p:ph type="title" orient="vert"/>
          </p:nvPr>
        </p:nvSpPr>
        <p:spPr>
          <a:xfrm>
            <a:off x="6781800" y="274640"/>
            <a:ext cx="1905000" cy="5851525"/>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04800"/>
            <a:ext cx="6019800" cy="5851525"/>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78606A61-95FF-48DC-8FCC-E29B39029AE3}" type="datetime1">
              <a:rPr lang="el-GR" smtClean="0"/>
              <a:t>20/4/2018</a:t>
            </a:fld>
            <a:endParaRPr lang="el-GR"/>
          </a:p>
        </p:txBody>
      </p:sp>
      <p:sp>
        <p:nvSpPr>
          <p:cNvPr id="5" name="4 - Θέση υποσέλιδου"/>
          <p:cNvSpPr>
            <a:spLocks noGrp="1"/>
          </p:cNvSpPr>
          <p:nvPr>
            <p:ph type="ftr" sz="quarter" idx="11"/>
          </p:nvPr>
        </p:nvSpPr>
        <p:spPr>
          <a:xfrm>
            <a:off x="2640597" y="6377459"/>
            <a:ext cx="3836404" cy="365125"/>
          </a:xfrm>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55448"/>
            <a:ext cx="8229600" cy="1252728"/>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D0CE7F3E-7A5A-48F8-9601-CA6460C5EABF}" type="datetime1">
              <a:rPr lang="el-GR" smtClean="0"/>
              <a:t>20/4/2018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9" name="8 - Ορθογώνιο"/>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 Ορθογώνιο"/>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D30971AA-E710-4C40-A383-52C22C5AF042}" type="datetime1">
              <a:rPr lang="el-GR" smtClean="0"/>
              <a:t>20/4/2018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AAFC1084-D619-48AA-8BA6-9C9A47BC209C}" type="datetime1">
              <a:rPr lang="el-GR" smtClean="0"/>
              <a:t>20/4/2018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κειμένου"/>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C46198C8-6EDC-493F-9BBD-A18126CD3519}" type="datetime1">
              <a:rPr lang="el-GR" smtClean="0"/>
              <a:t>20/4/2018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D9A38A6D-31B6-43CC-AE13-A4BBA0DD2FEE}" type="datetime1">
              <a:rPr lang="el-GR" smtClean="0"/>
              <a:t>20/4/2018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95397251-D98C-4615-884C-812272A224E0}" type="datetime1">
              <a:rPr lang="el-GR" smtClean="0"/>
              <a:t>20/4/2018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κειμένου"/>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78D17CE3-A95E-4F1D-961B-A6144E51EE62}" type="datetime1">
              <a:rPr lang="el-GR" smtClean="0"/>
              <a:t>20/4/2018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B2F87574-9FA1-4844-B7E3-6B17428EC72F}" type="slidenum">
              <a:rPr lang="el-GR" smtClean="0"/>
              <a:t>‹#›</a:t>
            </a:fld>
            <a:endParaRPr lang="el-GR"/>
          </a:p>
        </p:txBody>
      </p:sp>
      <p:sp>
        <p:nvSpPr>
          <p:cNvPr id="12" name="11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164592" y="1170432"/>
            <a:ext cx="2523744" cy="201168"/>
          </a:xfrm>
        </p:spPr>
        <p:txBody>
          <a:bodyPr/>
          <a:lstStyle/>
          <a:p>
            <a:fld id="{FD0E93DF-8D75-4E9A-9789-D3A1642253DA}" type="datetime1">
              <a:rPr lang="el-GR" smtClean="0"/>
              <a:t>20/4/2018</a:t>
            </a:fld>
            <a:endParaRPr lang="el-GR"/>
          </a:p>
        </p:txBody>
      </p:sp>
      <p:sp>
        <p:nvSpPr>
          <p:cNvPr id="11" name="10 - Ορθογώνιο"/>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 Θέση υποσέλιδου"/>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l-GR" smtClean="0"/>
              <a:t>Η βαρύτητα</a:t>
            </a:r>
            <a:endParaRPr lang="el-GR"/>
          </a:p>
        </p:txBody>
      </p:sp>
      <p:sp>
        <p:nvSpPr>
          <p:cNvPr id="7" name="6 - Θέση αριθμού διαφάνειας"/>
          <p:cNvSpPr>
            <a:spLocks noGrp="1"/>
          </p:cNvSpPr>
          <p:nvPr>
            <p:ph type="sldNum" sz="quarter" idx="12"/>
          </p:nvPr>
        </p:nvSpPr>
        <p:spPr>
          <a:xfrm>
            <a:off x="8339328" y="1170432"/>
            <a:ext cx="733864" cy="201168"/>
          </a:xfrm>
        </p:spPr>
        <p:txBody>
          <a:bodyPr/>
          <a:lstStyle/>
          <a:p>
            <a:fld id="{B2F87574-9FA1-4844-B7E3-6B17428EC72F}" type="slidenum">
              <a:rPr lang="el-GR" smtClean="0"/>
              <a:t>‹#›</a:t>
            </a:fld>
            <a:endParaRPr lang="el-G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9 - Ορθογώνιο"/>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 Ορθογώνιο"/>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Θέση τίτλου"/>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4" name="3 - Θέση ημερομηνίας"/>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FE70A74-5459-4CD7-A0B6-AF30006D1AA0}" type="datetime1">
              <a:rPr lang="el-GR" smtClean="0"/>
              <a:t>20/4/2018</a:t>
            </a:fld>
            <a:endParaRPr lang="el-GR"/>
          </a:p>
        </p:txBody>
      </p:sp>
      <p:sp>
        <p:nvSpPr>
          <p:cNvPr id="5" name="4 - Θέση υποσέλιδου"/>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2F87574-9FA1-4844-B7E3-6B17428EC72F}" type="slidenum">
              <a:rPr lang="el-GR" smtClean="0"/>
              <a:t>‹#›</a:t>
            </a:fld>
            <a:endParaRPr lang="el-G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d"/>
  </p:transition>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2428860" y="714356"/>
            <a:ext cx="3857652" cy="1571636"/>
          </a:xfrm>
        </p:spPr>
        <p:txBody>
          <a:bodyPr/>
          <a:lstStyle/>
          <a:p>
            <a:r>
              <a:rPr lang="el-GR" dirty="0" smtClean="0">
                <a:solidFill>
                  <a:schemeClr val="tx1"/>
                </a:solidFill>
              </a:rPr>
              <a:t>Η ΒΑΡΥΤΗΤΑ</a:t>
            </a:r>
            <a:endParaRPr lang="el-GR" dirty="0">
              <a:solidFill>
                <a:schemeClr val="tx1"/>
              </a:solidFill>
            </a:endParaRPr>
          </a:p>
        </p:txBody>
      </p:sp>
      <p:sp>
        <p:nvSpPr>
          <p:cNvPr id="3" name="2 - Υπότιτλος"/>
          <p:cNvSpPr>
            <a:spLocks noGrp="1"/>
          </p:cNvSpPr>
          <p:nvPr>
            <p:ph type="subTitle" idx="1"/>
          </p:nvPr>
        </p:nvSpPr>
        <p:spPr>
          <a:xfrm>
            <a:off x="2143108" y="2357430"/>
            <a:ext cx="5786478" cy="785818"/>
          </a:xfrm>
        </p:spPr>
        <p:txBody>
          <a:bodyPr>
            <a:noAutofit/>
          </a:bodyPr>
          <a:lstStyle/>
          <a:p>
            <a:r>
              <a:rPr lang="el-GR" sz="2400" dirty="0" smtClean="0"/>
              <a:t>Δημητρίου Ευάγγελος  Β’ Εξάμηνο</a:t>
            </a:r>
          </a:p>
          <a:p>
            <a:r>
              <a:rPr lang="el-GR" sz="2400" dirty="0" smtClean="0"/>
              <a:t>4578</a:t>
            </a:r>
            <a:endParaRPr lang="el-GR" sz="2400" dirty="0"/>
          </a:p>
        </p:txBody>
      </p:sp>
      <p:sp>
        <p:nvSpPr>
          <p:cNvPr id="4" name="3 - Θέση υποσέλιδου"/>
          <p:cNvSpPr>
            <a:spLocks noGrp="1"/>
          </p:cNvSpPr>
          <p:nvPr>
            <p:ph type="ftr" sz="quarter" idx="11"/>
          </p:nvPr>
        </p:nvSpPr>
        <p:spPr>
          <a:xfrm>
            <a:off x="1214414" y="6583680"/>
            <a:ext cx="5507719" cy="274320"/>
          </a:xfrm>
        </p:spPr>
        <p:txBody>
          <a:bodyPr/>
          <a:lstStyle/>
          <a:p>
            <a:r>
              <a:rPr lang="el-GR" dirty="0"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B2F87574-9FA1-4844-B7E3-6B17428EC72F}" type="slidenum">
              <a:rPr lang="el-GR" smtClean="0"/>
              <a:t>1</a:t>
            </a:fld>
            <a:endParaRPr lang="el-GR"/>
          </a:p>
        </p:txBody>
      </p:sp>
      <p:pic>
        <p:nvPicPr>
          <p:cNvPr id="6" name="5 - Εικόνα" descr="αρχείο λήψης (5).jpg"/>
          <p:cNvPicPr>
            <a:picLocks noChangeAspect="1"/>
          </p:cNvPicPr>
          <p:nvPr/>
        </p:nvPicPr>
        <p:blipFill>
          <a:blip r:embed="rId3"/>
          <a:stretch>
            <a:fillRect/>
          </a:stretch>
        </p:blipFill>
        <p:spPr>
          <a:xfrm>
            <a:off x="1" y="1"/>
            <a:ext cx="1123200" cy="115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6 - TextBox"/>
          <p:cNvSpPr txBox="1"/>
          <p:nvPr/>
        </p:nvSpPr>
        <p:spPr>
          <a:xfrm>
            <a:off x="1142976" y="0"/>
            <a:ext cx="2571768" cy="461665"/>
          </a:xfrm>
          <a:prstGeom prst="rect">
            <a:avLst/>
          </a:prstGeom>
          <a:noFill/>
        </p:spPr>
        <p:txBody>
          <a:bodyPr wrap="square" rtlCol="0">
            <a:spAutoFit/>
          </a:bodyPr>
          <a:lstStyle/>
          <a:p>
            <a:r>
              <a:rPr lang="el-GR" sz="1200" i="1" dirty="0"/>
              <a:t>Παιδαγωγικό Τμήμα </a:t>
            </a:r>
            <a:endParaRPr lang="el-GR" sz="1200" i="1" dirty="0" smtClean="0"/>
          </a:p>
          <a:p>
            <a:r>
              <a:rPr lang="el-GR" sz="1200" i="1" dirty="0" smtClean="0"/>
              <a:t>Δημοτικής </a:t>
            </a:r>
            <a:r>
              <a:rPr lang="el-GR" sz="1200" i="1" dirty="0"/>
              <a:t>Εκπαίδευσης</a:t>
            </a:r>
          </a:p>
        </p:txBody>
      </p:sp>
      <p:pic>
        <p:nvPicPr>
          <p:cNvPr id="8" name="7 - Εικόνα" descr="images (1).jpg"/>
          <p:cNvPicPr>
            <a:picLocks noChangeAspect="1"/>
          </p:cNvPicPr>
          <p:nvPr/>
        </p:nvPicPr>
        <p:blipFill>
          <a:blip r:embed="rId4"/>
          <a:stretch>
            <a:fillRect/>
          </a:stretch>
        </p:blipFill>
        <p:spPr>
          <a:xfrm>
            <a:off x="2" y="5214950"/>
            <a:ext cx="1214976" cy="1643050"/>
          </a:xfrm>
          <a:prstGeom prst="rect">
            <a:avLst/>
          </a:prstGeom>
        </p:spPr>
      </p:pic>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500298" y="142852"/>
            <a:ext cx="6286544" cy="1416164"/>
          </a:xfrm>
        </p:spPr>
        <p:txBody>
          <a:bodyPr>
            <a:normAutofit/>
          </a:bodyPr>
          <a:lstStyle/>
          <a:p>
            <a:r>
              <a:rPr lang="el-GR" dirty="0" smtClean="0">
                <a:solidFill>
                  <a:schemeClr val="tx1"/>
                </a:solidFill>
              </a:rPr>
              <a:t>ΤΙ ΕΙΝΑΙ Η ΒΑΡΥΤΗΤΑ</a:t>
            </a:r>
            <a:endParaRPr lang="el-GR" dirty="0">
              <a:solidFill>
                <a:schemeClr val="tx1"/>
              </a:solidFill>
            </a:endParaRPr>
          </a:p>
        </p:txBody>
      </p:sp>
      <p:sp>
        <p:nvSpPr>
          <p:cNvPr id="3" name="2 - Θέση περιεχομένου"/>
          <p:cNvSpPr>
            <a:spLocks noGrp="1"/>
          </p:cNvSpPr>
          <p:nvPr>
            <p:ph idx="1"/>
          </p:nvPr>
        </p:nvSpPr>
        <p:spPr>
          <a:xfrm>
            <a:off x="714348" y="1500174"/>
            <a:ext cx="8215370" cy="5072098"/>
          </a:xfrm>
        </p:spPr>
        <p:txBody>
          <a:bodyPr>
            <a:normAutofit fontScale="925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n-US" dirty="0" smtClean="0"/>
          </a:p>
          <a:p>
            <a:endParaRPr lang="el-GR" dirty="0"/>
          </a:p>
        </p:txBody>
      </p:sp>
      <p:sp>
        <p:nvSpPr>
          <p:cNvPr id="4" name="3 - Θέση υποσέλιδου"/>
          <p:cNvSpPr>
            <a:spLocks noGrp="1"/>
          </p:cNvSpPr>
          <p:nvPr>
            <p:ph type="ftr" sz="quarter" idx="11"/>
          </p:nvPr>
        </p:nvSpPr>
        <p:spPr>
          <a:xfrm>
            <a:off x="1142976" y="6583680"/>
            <a:ext cx="5507719" cy="274320"/>
          </a:xfrm>
        </p:spPr>
        <p:txBody>
          <a:bodyPr/>
          <a:lstStyle/>
          <a:p>
            <a:r>
              <a:rPr lang="el-GR" dirty="0"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B2F87574-9FA1-4844-B7E3-6B17428EC72F}" type="slidenum">
              <a:rPr lang="el-GR" smtClean="0"/>
              <a:t>2</a:t>
            </a:fld>
            <a:endParaRPr lang="el-GR"/>
          </a:p>
        </p:txBody>
      </p:sp>
      <p:pic>
        <p:nvPicPr>
          <p:cNvPr id="6" name="5 - Εικόνα" descr="images (1).jpg"/>
          <p:cNvPicPr>
            <a:picLocks noChangeAspect="1"/>
          </p:cNvPicPr>
          <p:nvPr/>
        </p:nvPicPr>
        <p:blipFill>
          <a:blip r:embed="rId2"/>
          <a:stretch>
            <a:fillRect/>
          </a:stretch>
        </p:blipFill>
        <p:spPr>
          <a:xfrm>
            <a:off x="1" y="5312318"/>
            <a:ext cx="1142975" cy="1545681"/>
          </a:xfrm>
          <a:prstGeom prst="rect">
            <a:avLst/>
          </a:prstGeom>
        </p:spPr>
      </p:pic>
      <p:pic>
        <p:nvPicPr>
          <p:cNvPr id="7" name="6 - Εικόνα" descr="αρχείο λήψης (5).jpg"/>
          <p:cNvPicPr>
            <a:picLocks noChangeAspect="1"/>
          </p:cNvPicPr>
          <p:nvPr/>
        </p:nvPicPr>
        <p:blipFill>
          <a:blip r:embed="rId3"/>
          <a:stretch>
            <a:fillRect/>
          </a:stretch>
        </p:blipFill>
        <p:spPr>
          <a:xfrm>
            <a:off x="0" y="0"/>
            <a:ext cx="1123200" cy="115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7 - TextBox"/>
          <p:cNvSpPr txBox="1"/>
          <p:nvPr/>
        </p:nvSpPr>
        <p:spPr>
          <a:xfrm>
            <a:off x="1142976" y="0"/>
            <a:ext cx="2571768" cy="461665"/>
          </a:xfrm>
          <a:prstGeom prst="rect">
            <a:avLst/>
          </a:prstGeom>
          <a:noFill/>
        </p:spPr>
        <p:txBody>
          <a:bodyPr wrap="square" rtlCol="0">
            <a:spAutoFit/>
          </a:bodyPr>
          <a:lstStyle/>
          <a:p>
            <a:r>
              <a:rPr lang="el-GR" sz="1200" i="1" dirty="0"/>
              <a:t>Παιδαγωγικό Τμήμα </a:t>
            </a:r>
            <a:endParaRPr lang="el-GR" sz="1200" i="1" dirty="0" smtClean="0"/>
          </a:p>
          <a:p>
            <a:r>
              <a:rPr lang="el-GR" sz="1200" i="1" dirty="0" smtClean="0"/>
              <a:t>Δημοτικής </a:t>
            </a:r>
            <a:r>
              <a:rPr lang="el-GR" sz="1200" i="1" dirty="0"/>
              <a:t>Εκπαίδευσης</a:t>
            </a:r>
          </a:p>
        </p:txBody>
      </p:sp>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857488" y="285728"/>
            <a:ext cx="5572164" cy="1000132"/>
          </a:xfrm>
        </p:spPr>
        <p:txBody>
          <a:bodyPr>
            <a:normAutofit fontScale="90000"/>
          </a:bodyPr>
          <a:lstStyle/>
          <a:p>
            <a:r>
              <a:rPr lang="el-GR" dirty="0" smtClean="0">
                <a:solidFill>
                  <a:schemeClr val="tx1"/>
                </a:solidFill>
              </a:rPr>
              <a:t>ΠΟΙΟΣ ΑΝΑΚΑΛΥΨΕ ΤΗ   ΒΑΡΥΤΗΤΑ</a:t>
            </a:r>
            <a:endParaRPr lang="el-GR" dirty="0">
              <a:solidFill>
                <a:schemeClr val="tx1"/>
              </a:solidFill>
            </a:endParaRPr>
          </a:p>
        </p:txBody>
      </p:sp>
      <p:sp>
        <p:nvSpPr>
          <p:cNvPr id="3" name="2 - Θέση περιεχομένου"/>
          <p:cNvSpPr>
            <a:spLocks noGrp="1"/>
          </p:cNvSpPr>
          <p:nvPr>
            <p:ph idx="1"/>
          </p:nvPr>
        </p:nvSpPr>
        <p:spPr>
          <a:xfrm>
            <a:off x="928662" y="1571613"/>
            <a:ext cx="7758138" cy="5286388"/>
          </a:xfrm>
        </p:spPr>
        <p:txBody>
          <a:bodyPr>
            <a:normAutofit fontScale="47500" lnSpcReduction="20000"/>
          </a:bodyPr>
          <a:lstStyle/>
          <a:p>
            <a:r>
              <a:rPr lang="el-GR" dirty="0" smtClean="0"/>
              <a:t> Υπήρξαν πολλές θεωρίες για την βαρύτητα από την εποχή του Έλληνα φιλόσοφου Αριστοτέλη τον 4ο αιώνα </a:t>
            </a:r>
            <a:r>
              <a:rPr lang="el-GR" dirty="0" err="1" smtClean="0"/>
              <a:t>π.Χ.</a:t>
            </a:r>
            <a:r>
              <a:rPr lang="el-GR" dirty="0" smtClean="0"/>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err="1" smtClean="0"/>
              <a:t>Βραχμαγκούπτα</a:t>
            </a:r>
            <a:r>
              <a:rPr lang="el-GR" dirty="0" smtClean="0"/>
              <a:t> (</a:t>
            </a:r>
            <a:r>
              <a:rPr lang="el-GR" dirty="0" err="1" smtClean="0"/>
              <a:t>Brahmagupta</a:t>
            </a:r>
            <a:r>
              <a:rPr lang="el-GR" dirty="0" smtClean="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smtClean="0"/>
              <a:t>gurutvā</a:t>
            </a:r>
            <a:r>
              <a:rPr lang="el-GR" dirty="0" smtClean="0"/>
              <a:t>-</a:t>
            </a:r>
            <a:r>
              <a:rPr lang="el-GR" dirty="0" err="1" smtClean="0"/>
              <a:t>karṣaṇam</a:t>
            </a:r>
            <a:r>
              <a:rPr lang="el-GR" dirty="0" smtClean="0"/>
              <a:t>', σήμαινε 'η έλξη του βάρους'. Ο </a:t>
            </a:r>
            <a:r>
              <a:rPr lang="el-GR" dirty="0" err="1" smtClean="0"/>
              <a:t>Βραχμαγκούπτα</a:t>
            </a:r>
            <a:r>
              <a:rPr lang="el-GR" dirty="0" smtClean="0"/>
              <a:t> επίσης υιοθέτησε το ηλιοκεντρικό σύστημα για την βαρύτητα, το οποίο είχε νωρίτερα αναπτύξει ο </a:t>
            </a:r>
            <a:r>
              <a:rPr lang="el-GR" dirty="0" err="1" smtClean="0"/>
              <a:t>Αριαμπιάτα</a:t>
            </a:r>
            <a:r>
              <a:rPr lang="el-GR" dirty="0" smtClean="0"/>
              <a:t> (</a:t>
            </a:r>
            <a:r>
              <a:rPr lang="el-GR" dirty="0" err="1" smtClean="0"/>
              <a:t>Aryabhata</a:t>
            </a:r>
            <a:r>
              <a:rPr lang="el-GR" dirty="0" smtClean="0"/>
              <a:t>) το 499.</a:t>
            </a:r>
          </a:p>
          <a:p>
            <a:endParaRPr lang="el-GR" dirty="0" smtClean="0"/>
          </a:p>
          <a:p>
            <a:r>
              <a:rPr lang="el-GR" dirty="0" smtClean="0"/>
              <a:t>Εργαζόμενος πάνω σε αυτές τις ιδέες,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endParaRPr lang="el-GR" dirty="0"/>
          </a:p>
        </p:txBody>
      </p:sp>
      <p:sp>
        <p:nvSpPr>
          <p:cNvPr id="4" name="3 - Θέση υποσέλιδου"/>
          <p:cNvSpPr>
            <a:spLocks noGrp="1"/>
          </p:cNvSpPr>
          <p:nvPr>
            <p:ph type="ftr" sz="quarter" idx="11"/>
          </p:nvPr>
        </p:nvSpPr>
        <p:spPr>
          <a:xfrm>
            <a:off x="1142976" y="6583680"/>
            <a:ext cx="5507719" cy="274320"/>
          </a:xfrm>
        </p:spPr>
        <p:txBody>
          <a:bodyPr/>
          <a:lstStyle/>
          <a:p>
            <a:r>
              <a:rPr lang="el-GR" dirty="0"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B2F87574-9FA1-4844-B7E3-6B17428EC72F}" type="slidenum">
              <a:rPr lang="el-GR" smtClean="0"/>
              <a:t>3</a:t>
            </a:fld>
            <a:endParaRPr lang="el-GR"/>
          </a:p>
        </p:txBody>
      </p:sp>
      <p:pic>
        <p:nvPicPr>
          <p:cNvPr id="6" name="5 - Εικόνα" descr="images (1).jpg"/>
          <p:cNvPicPr>
            <a:picLocks noChangeAspect="1"/>
          </p:cNvPicPr>
          <p:nvPr/>
        </p:nvPicPr>
        <p:blipFill>
          <a:blip r:embed="rId2"/>
          <a:stretch>
            <a:fillRect/>
          </a:stretch>
        </p:blipFill>
        <p:spPr>
          <a:xfrm>
            <a:off x="1" y="5312320"/>
            <a:ext cx="1142975" cy="1545680"/>
          </a:xfrm>
          <a:prstGeom prst="rect">
            <a:avLst/>
          </a:prstGeom>
        </p:spPr>
      </p:pic>
      <p:pic>
        <p:nvPicPr>
          <p:cNvPr id="7" name="6 - Εικόνα" descr="αρχείο λήψης (5).jpg"/>
          <p:cNvPicPr>
            <a:picLocks noChangeAspect="1"/>
          </p:cNvPicPr>
          <p:nvPr/>
        </p:nvPicPr>
        <p:blipFill>
          <a:blip r:embed="rId3"/>
          <a:stretch>
            <a:fillRect/>
          </a:stretch>
        </p:blipFill>
        <p:spPr>
          <a:xfrm>
            <a:off x="0" y="0"/>
            <a:ext cx="1123200" cy="115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7 - TextBox"/>
          <p:cNvSpPr txBox="1"/>
          <p:nvPr/>
        </p:nvSpPr>
        <p:spPr>
          <a:xfrm>
            <a:off x="1142976" y="0"/>
            <a:ext cx="2571768" cy="461665"/>
          </a:xfrm>
          <a:prstGeom prst="rect">
            <a:avLst/>
          </a:prstGeom>
          <a:noFill/>
        </p:spPr>
        <p:txBody>
          <a:bodyPr wrap="square" rtlCol="0">
            <a:spAutoFit/>
          </a:bodyPr>
          <a:lstStyle/>
          <a:p>
            <a:r>
              <a:rPr lang="el-GR" sz="1200" i="1" dirty="0"/>
              <a:t>Παιδαγωγικό Τμήμα </a:t>
            </a:r>
            <a:endParaRPr lang="el-GR" sz="1200" i="1" dirty="0" smtClean="0"/>
          </a:p>
          <a:p>
            <a:r>
              <a:rPr lang="el-GR" sz="1200" i="1" dirty="0" smtClean="0"/>
              <a:t>Δημοτικής </a:t>
            </a:r>
            <a:r>
              <a:rPr lang="el-GR" sz="1200" i="1" dirty="0"/>
              <a:t>Εκπαίδευσης</a:t>
            </a:r>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786050" y="214290"/>
            <a:ext cx="5715040" cy="1130412"/>
          </a:xfrm>
        </p:spPr>
        <p:txBody>
          <a:bodyPr>
            <a:normAutofit fontScale="90000"/>
          </a:bodyPr>
          <a:lstStyle/>
          <a:p>
            <a:r>
              <a:rPr lang="el-GR" dirty="0" smtClean="0">
                <a:solidFill>
                  <a:schemeClr val="tx1"/>
                </a:solidFill>
              </a:rPr>
              <a:t>ΠΩΣ ΜΑΣ ΕΠΗΡΕΑΖΕΙ Η ΒΑΡΥΤΗΤΑ</a:t>
            </a:r>
            <a:endParaRPr lang="el-GR" dirty="0">
              <a:solidFill>
                <a:schemeClr val="tx1"/>
              </a:solidFill>
            </a:endParaRPr>
          </a:p>
        </p:txBody>
      </p:sp>
      <p:sp>
        <p:nvSpPr>
          <p:cNvPr id="3" name="2 - Θέση περιεχομένου"/>
          <p:cNvSpPr>
            <a:spLocks noGrp="1"/>
          </p:cNvSpPr>
          <p:nvPr>
            <p:ph idx="1"/>
          </p:nvPr>
        </p:nvSpPr>
        <p:spPr/>
        <p:txBody>
          <a:bodyPr/>
          <a:lstStyle/>
          <a:p>
            <a:r>
              <a:rPr lang="el-GR" dirty="0"/>
              <a:t> </a:t>
            </a:r>
          </a:p>
        </p:txBody>
      </p:sp>
      <p:sp>
        <p:nvSpPr>
          <p:cNvPr id="4" name="3 - Θέση υποσέλιδου"/>
          <p:cNvSpPr>
            <a:spLocks noGrp="1"/>
          </p:cNvSpPr>
          <p:nvPr>
            <p:ph type="ftr" sz="quarter" idx="11"/>
          </p:nvPr>
        </p:nvSpPr>
        <p:spPr>
          <a:xfrm>
            <a:off x="1142976" y="6583680"/>
            <a:ext cx="5507719" cy="274320"/>
          </a:xfrm>
        </p:spPr>
        <p:txBody>
          <a:bodyPr/>
          <a:lstStyle/>
          <a:p>
            <a:r>
              <a:rPr lang="el-GR" dirty="0"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B2F87574-9FA1-4844-B7E3-6B17428EC72F}" type="slidenum">
              <a:rPr lang="el-GR" smtClean="0"/>
              <a:t>4</a:t>
            </a:fld>
            <a:endParaRPr lang="el-GR"/>
          </a:p>
        </p:txBody>
      </p:sp>
      <p:pic>
        <p:nvPicPr>
          <p:cNvPr id="6" name="5 - Εικόνα" descr="images (1).jpg"/>
          <p:cNvPicPr>
            <a:picLocks noChangeAspect="1"/>
          </p:cNvPicPr>
          <p:nvPr/>
        </p:nvPicPr>
        <p:blipFill>
          <a:blip r:embed="rId2"/>
          <a:stretch>
            <a:fillRect/>
          </a:stretch>
        </p:blipFill>
        <p:spPr>
          <a:xfrm>
            <a:off x="0" y="5312318"/>
            <a:ext cx="1142976" cy="1545683"/>
          </a:xfrm>
          <a:prstGeom prst="rect">
            <a:avLst/>
          </a:prstGeom>
        </p:spPr>
      </p:pic>
      <p:pic>
        <p:nvPicPr>
          <p:cNvPr id="7" name="6 - Εικόνα" descr="αρχείο λήψης (5).jpg"/>
          <p:cNvPicPr>
            <a:picLocks noChangeAspect="1"/>
          </p:cNvPicPr>
          <p:nvPr/>
        </p:nvPicPr>
        <p:blipFill>
          <a:blip r:embed="rId3"/>
          <a:stretch>
            <a:fillRect/>
          </a:stretch>
        </p:blipFill>
        <p:spPr>
          <a:xfrm>
            <a:off x="0" y="0"/>
            <a:ext cx="1123200" cy="115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7 - TextBox"/>
          <p:cNvSpPr txBox="1"/>
          <p:nvPr/>
        </p:nvSpPr>
        <p:spPr>
          <a:xfrm>
            <a:off x="1142976" y="0"/>
            <a:ext cx="2571768" cy="461665"/>
          </a:xfrm>
          <a:prstGeom prst="rect">
            <a:avLst/>
          </a:prstGeom>
          <a:noFill/>
        </p:spPr>
        <p:txBody>
          <a:bodyPr wrap="square" rtlCol="0">
            <a:spAutoFit/>
          </a:bodyPr>
          <a:lstStyle/>
          <a:p>
            <a:r>
              <a:rPr lang="el-GR" sz="1200" i="1" dirty="0"/>
              <a:t>Παιδαγωγικό Τμήμα </a:t>
            </a:r>
            <a:endParaRPr lang="el-GR" sz="1200" i="1" dirty="0" smtClean="0"/>
          </a:p>
          <a:p>
            <a:r>
              <a:rPr lang="el-GR" sz="1200" i="1" dirty="0" smtClean="0"/>
              <a:t>Δημοτικής </a:t>
            </a:r>
            <a:r>
              <a:rPr lang="el-GR" sz="1200" i="1" dirty="0"/>
              <a:t>Εκπαίδευσης</a:t>
            </a:r>
          </a:p>
        </p:txBody>
      </p:sp>
      <p:graphicFrame>
        <p:nvGraphicFramePr>
          <p:cNvPr id="9" name="8 - Διάγραμμα"/>
          <p:cNvGraphicFramePr/>
          <p:nvPr/>
        </p:nvGraphicFramePr>
        <p:xfrm>
          <a:off x="714348" y="1571612"/>
          <a:ext cx="7929618" cy="51435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571604" y="214290"/>
            <a:ext cx="6929486" cy="1252728"/>
          </a:xfrm>
        </p:spPr>
        <p:txBody>
          <a:bodyPr>
            <a:normAutofit fontScale="90000"/>
          </a:bodyPr>
          <a:lstStyle/>
          <a:p>
            <a:r>
              <a:rPr lang="el-GR" dirty="0" smtClean="0">
                <a:solidFill>
                  <a:schemeClr val="tx1"/>
                </a:solidFill>
              </a:rPr>
              <a:t>Η ΒΑΡΥΤΗΤΑ ΣΤΗ ΣΕΛΗΝΗ</a:t>
            </a:r>
            <a:endParaRPr lang="el-GR" dirty="0">
              <a:solidFill>
                <a:schemeClr val="tx1"/>
              </a:solidFill>
            </a:endParaRPr>
          </a:p>
        </p:txBody>
      </p:sp>
      <p:sp>
        <p:nvSpPr>
          <p:cNvPr id="3" name="2 - Θέση περιεχομένου"/>
          <p:cNvSpPr>
            <a:spLocks noGrp="1"/>
          </p:cNvSpPr>
          <p:nvPr>
            <p:ph idx="1"/>
          </p:nvPr>
        </p:nvSpPr>
        <p:spPr>
          <a:xfrm>
            <a:off x="1000100" y="1357299"/>
            <a:ext cx="7686700" cy="5500701"/>
          </a:xfrm>
        </p:spPr>
        <p:txBody>
          <a:bodyPr>
            <a:normAutofit fontScale="85000" lnSpcReduction="20000"/>
          </a:bodyPr>
          <a:lstStyle/>
          <a:p>
            <a:pPr>
              <a:buNone/>
            </a:pPr>
            <a:endParaRPr lang="el-GR" dirty="0" smtClean="0"/>
          </a:p>
          <a:p>
            <a:endParaRPr lang="el-GR" dirty="0" smtClean="0"/>
          </a:p>
          <a:p>
            <a:r>
              <a:rPr lang="el-GR" dirty="0" smtClean="0"/>
              <a:t>H </a:t>
            </a:r>
            <a:r>
              <a:rPr lang="el-GR" dirty="0" smtClean="0"/>
              <a:t>σελήνη είναι ο πέμπτος μεγαλύτερος δορυφόρος στο ηλιακό σύστημα. Έχει διάμετρο 3476 </a:t>
            </a:r>
            <a:r>
              <a:rPr lang="el-GR" dirty="0" err="1" smtClean="0"/>
              <a:t>km</a:t>
            </a:r>
            <a:r>
              <a:rPr lang="el-GR" dirty="0" smtClean="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a:t>
            </a:r>
            <a:r>
              <a:rPr lang="el-GR" dirty="0" err="1" smtClean="0"/>
              <a:t>πρωτοϋπολογίστηκε</a:t>
            </a:r>
            <a:r>
              <a:rPr lang="el-GR" dirty="0" smtClean="0"/>
              <a:t> από τον Αρίσταρχο με σφάλμα 32% και αργότερα από τον Πτολεμαίο με σφάλμα μόνο 5</a:t>
            </a:r>
            <a:r>
              <a:rPr lang="el-GR" dirty="0" smtClean="0"/>
              <a:t>%.</a:t>
            </a:r>
          </a:p>
          <a:p>
            <a:endParaRPr lang="el-GR" dirty="0" smtClean="0"/>
          </a:p>
          <a:p>
            <a:r>
              <a:rPr lang="el-GR" dirty="0" smtClean="0"/>
              <a:t>Επιφανειακή</a:t>
            </a:r>
            <a:r>
              <a:rPr lang="el-GR" dirty="0" smtClean="0"/>
              <a:t> Βαρύτητα στον Ισημερινό: 1.622 m/s² , (0.1654 g)</a:t>
            </a:r>
          </a:p>
          <a:p>
            <a:endParaRPr lang="el-GR" dirty="0" smtClean="0"/>
          </a:p>
        </p:txBody>
      </p:sp>
      <p:sp>
        <p:nvSpPr>
          <p:cNvPr id="4" name="3 - Θέση υποσέλιδου"/>
          <p:cNvSpPr>
            <a:spLocks noGrp="1"/>
          </p:cNvSpPr>
          <p:nvPr>
            <p:ph type="ftr" sz="quarter" idx="11"/>
          </p:nvPr>
        </p:nvSpPr>
        <p:spPr>
          <a:xfrm>
            <a:off x="1142976" y="6583680"/>
            <a:ext cx="5507719" cy="274320"/>
          </a:xfrm>
        </p:spPr>
        <p:txBody>
          <a:bodyPr/>
          <a:lstStyle/>
          <a:p>
            <a:r>
              <a:rPr lang="el-GR" dirty="0"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B2F87574-9FA1-4844-B7E3-6B17428EC72F}" type="slidenum">
              <a:rPr lang="el-GR" smtClean="0"/>
              <a:t>5</a:t>
            </a:fld>
            <a:endParaRPr lang="el-GR"/>
          </a:p>
        </p:txBody>
      </p:sp>
      <p:pic>
        <p:nvPicPr>
          <p:cNvPr id="6" name="5 - Εικόνα" descr="images (1).jpg"/>
          <p:cNvPicPr>
            <a:picLocks noChangeAspect="1"/>
          </p:cNvPicPr>
          <p:nvPr/>
        </p:nvPicPr>
        <p:blipFill>
          <a:blip r:embed="rId2"/>
          <a:stretch>
            <a:fillRect/>
          </a:stretch>
        </p:blipFill>
        <p:spPr>
          <a:xfrm>
            <a:off x="0" y="5312318"/>
            <a:ext cx="1142975" cy="1545682"/>
          </a:xfrm>
          <a:prstGeom prst="rect">
            <a:avLst/>
          </a:prstGeom>
        </p:spPr>
      </p:pic>
      <p:pic>
        <p:nvPicPr>
          <p:cNvPr id="7" name="6 - Εικόνα" descr="αρχείο λήψης (5).jpg"/>
          <p:cNvPicPr>
            <a:picLocks noChangeAspect="1"/>
          </p:cNvPicPr>
          <p:nvPr/>
        </p:nvPicPr>
        <p:blipFill>
          <a:blip r:embed="rId3"/>
          <a:stretch>
            <a:fillRect/>
          </a:stretch>
        </p:blipFill>
        <p:spPr>
          <a:xfrm>
            <a:off x="0" y="0"/>
            <a:ext cx="1123200" cy="115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7 - TextBox"/>
          <p:cNvSpPr txBox="1"/>
          <p:nvPr/>
        </p:nvSpPr>
        <p:spPr>
          <a:xfrm>
            <a:off x="1142976" y="0"/>
            <a:ext cx="2571768" cy="461665"/>
          </a:xfrm>
          <a:prstGeom prst="rect">
            <a:avLst/>
          </a:prstGeom>
          <a:noFill/>
        </p:spPr>
        <p:txBody>
          <a:bodyPr wrap="square" rtlCol="0">
            <a:spAutoFit/>
          </a:bodyPr>
          <a:lstStyle/>
          <a:p>
            <a:r>
              <a:rPr lang="el-GR" sz="1200" i="1" dirty="0"/>
              <a:t>Παιδαγωγικό Τμήμα </a:t>
            </a:r>
            <a:endParaRPr lang="el-GR" sz="1200" i="1" dirty="0" smtClean="0"/>
          </a:p>
          <a:p>
            <a:r>
              <a:rPr lang="el-GR" sz="1200" i="1" dirty="0" smtClean="0"/>
              <a:t>Δημοτικής </a:t>
            </a:r>
            <a:r>
              <a:rPr lang="el-GR" sz="1200" i="1" dirty="0"/>
              <a:t>Εκπαίδευσης</a:t>
            </a:r>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286116" y="142852"/>
            <a:ext cx="4043362" cy="1252728"/>
          </a:xfrm>
        </p:spPr>
        <p:txBody>
          <a:bodyPr/>
          <a:lstStyle/>
          <a:p>
            <a:r>
              <a:rPr lang="el-GR" dirty="0" smtClean="0">
                <a:solidFill>
                  <a:schemeClr val="tx1"/>
                </a:solidFill>
              </a:rPr>
              <a:t>ΕΠΙΛΟΓΟΣ</a:t>
            </a:r>
            <a:endParaRPr lang="el-GR" dirty="0">
              <a:solidFill>
                <a:schemeClr val="tx1"/>
              </a:solidFill>
            </a:endParaRPr>
          </a:p>
        </p:txBody>
      </p:sp>
      <p:sp>
        <p:nvSpPr>
          <p:cNvPr id="3" name="2 - Θέση περιεχομένου"/>
          <p:cNvSpPr>
            <a:spLocks noGrp="1"/>
          </p:cNvSpPr>
          <p:nvPr>
            <p:ph idx="1"/>
          </p:nvPr>
        </p:nvSpPr>
        <p:spPr>
          <a:xfrm>
            <a:off x="2714612" y="3286124"/>
            <a:ext cx="4329114" cy="725115"/>
          </a:xfrm>
        </p:spPr>
        <p:txBody>
          <a:bodyPr/>
          <a:lstStyle/>
          <a:p>
            <a:pPr>
              <a:buNone/>
            </a:pPr>
            <a:r>
              <a:rPr lang="el-GR" dirty="0" smtClean="0"/>
              <a:t>Σας Ευχαριστώ!</a:t>
            </a:r>
            <a:endParaRPr lang="el-GR" dirty="0"/>
          </a:p>
        </p:txBody>
      </p:sp>
      <p:sp>
        <p:nvSpPr>
          <p:cNvPr id="4" name="3 - Θέση υποσέλιδου"/>
          <p:cNvSpPr>
            <a:spLocks noGrp="1"/>
          </p:cNvSpPr>
          <p:nvPr>
            <p:ph type="ftr" sz="quarter" idx="11"/>
          </p:nvPr>
        </p:nvSpPr>
        <p:spPr>
          <a:xfrm>
            <a:off x="1142976" y="6583680"/>
            <a:ext cx="5507719" cy="274320"/>
          </a:xfrm>
        </p:spPr>
        <p:txBody>
          <a:bodyPr/>
          <a:lstStyle/>
          <a:p>
            <a:r>
              <a:rPr lang="el-GR" dirty="0"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B2F87574-9FA1-4844-B7E3-6B17428EC72F}" type="slidenum">
              <a:rPr lang="el-GR" smtClean="0"/>
              <a:t>6</a:t>
            </a:fld>
            <a:endParaRPr lang="el-GR"/>
          </a:p>
        </p:txBody>
      </p:sp>
      <p:pic>
        <p:nvPicPr>
          <p:cNvPr id="6" name="5 - Εικόνα" descr="images.png"/>
          <p:cNvPicPr>
            <a:picLocks noChangeAspect="1"/>
          </p:cNvPicPr>
          <p:nvPr/>
        </p:nvPicPr>
        <p:blipFill>
          <a:blip r:embed="rId2"/>
          <a:stretch>
            <a:fillRect/>
          </a:stretch>
        </p:blipFill>
        <p:spPr>
          <a:xfrm>
            <a:off x="2500298" y="4214818"/>
            <a:ext cx="3810000" cy="1200150"/>
          </a:xfrm>
          <a:prstGeom prst="rect">
            <a:avLst/>
          </a:prstGeom>
          <a:ln>
            <a:noFill/>
          </a:ln>
          <a:effectLst>
            <a:softEdge rad="112500"/>
          </a:effectLst>
        </p:spPr>
      </p:pic>
      <p:pic>
        <p:nvPicPr>
          <p:cNvPr id="7" name="6 - Εικόνα" descr="images (1).jpg"/>
          <p:cNvPicPr>
            <a:picLocks noChangeAspect="1"/>
          </p:cNvPicPr>
          <p:nvPr/>
        </p:nvPicPr>
        <p:blipFill>
          <a:blip r:embed="rId3"/>
          <a:stretch>
            <a:fillRect/>
          </a:stretch>
        </p:blipFill>
        <p:spPr>
          <a:xfrm>
            <a:off x="1" y="5312318"/>
            <a:ext cx="1142975" cy="1545681"/>
          </a:xfrm>
          <a:prstGeom prst="rect">
            <a:avLst/>
          </a:prstGeom>
        </p:spPr>
      </p:pic>
      <p:pic>
        <p:nvPicPr>
          <p:cNvPr id="8" name="7 - Εικόνα" descr="αρχείο λήψης (5).jpg"/>
          <p:cNvPicPr>
            <a:picLocks noChangeAspect="1"/>
          </p:cNvPicPr>
          <p:nvPr/>
        </p:nvPicPr>
        <p:blipFill>
          <a:blip r:embed="rId4"/>
          <a:stretch>
            <a:fillRect/>
          </a:stretch>
        </p:blipFill>
        <p:spPr>
          <a:xfrm>
            <a:off x="-1" y="2"/>
            <a:ext cx="1123200" cy="115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8 - TextBox"/>
          <p:cNvSpPr txBox="1"/>
          <p:nvPr/>
        </p:nvSpPr>
        <p:spPr>
          <a:xfrm>
            <a:off x="1142976" y="0"/>
            <a:ext cx="2571768" cy="461665"/>
          </a:xfrm>
          <a:prstGeom prst="rect">
            <a:avLst/>
          </a:prstGeom>
          <a:noFill/>
        </p:spPr>
        <p:txBody>
          <a:bodyPr wrap="square" rtlCol="0">
            <a:spAutoFit/>
          </a:bodyPr>
          <a:lstStyle/>
          <a:p>
            <a:r>
              <a:rPr lang="el-GR" sz="1200" i="1" dirty="0"/>
              <a:t>Παιδαγωγικό Τμήμα </a:t>
            </a:r>
            <a:endParaRPr lang="el-GR" sz="1200" i="1" dirty="0" smtClean="0"/>
          </a:p>
          <a:p>
            <a:r>
              <a:rPr lang="el-GR" sz="1200" i="1" dirty="0" smtClean="0"/>
              <a:t>Δημοτικής </a:t>
            </a:r>
            <a:r>
              <a:rPr lang="el-GR" sz="1200" i="1" dirty="0"/>
              <a:t>Εκπαίδευσης</a:t>
            </a:r>
          </a:p>
        </p:txBody>
      </p:sp>
    </p:spTree>
  </p:cSld>
  <p:clrMapOvr>
    <a:masterClrMapping/>
  </p:clrMapOvr>
  <p:transition>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TotalTime>
  <Words>579</Words>
  <Application>Microsoft Office PowerPoint</Application>
  <PresentationFormat>Προβολή στην οθόνη (4:3)</PresentationFormat>
  <Paragraphs>49</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Η ΒΑΡΥΤΗΤΑ</vt:lpstr>
      <vt:lpstr>ΤΙ ΕΙΝΑΙ Η ΒΑΡΥΤΗΤΑ</vt:lpstr>
      <vt:lpstr>ΠΟΙΟΣ ΑΝΑΚΑΛΥΨΕ ΤΗ   ΒΑΡΥΤΗΤΑ</vt:lpstr>
      <vt:lpstr>ΠΩΣ ΜΑΣ ΕΠΗΡΕΑΖΕΙ Η ΒΑΡΥΤΗΤΑ</vt:lpstr>
      <vt:lpstr>Η ΒΑΡΥΤΗΤΑ ΣΤΗ ΣΕΛΗΝΗ</vt:lpstr>
      <vt:lpstr>ΕΠΙΛΟΓΟΣ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Τζίμης</dc:creator>
  <cp:lastModifiedBy>Τζίμης</cp:lastModifiedBy>
  <cp:revision>8</cp:revision>
  <dcterms:created xsi:type="dcterms:W3CDTF">2018-04-20T14:51:36Z</dcterms:created>
  <dcterms:modified xsi:type="dcterms:W3CDTF">2018-04-20T16:04:41Z</dcterms:modified>
</cp:coreProperties>
</file>